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60"/>
  </p:notesMasterIdLst>
  <p:sldIdLst>
    <p:sldId id="256" r:id="rId2"/>
    <p:sldId id="999" r:id="rId3"/>
    <p:sldId id="1003" r:id="rId4"/>
    <p:sldId id="988" r:id="rId5"/>
    <p:sldId id="1022" r:id="rId6"/>
    <p:sldId id="1021" r:id="rId7"/>
    <p:sldId id="1044" r:id="rId8"/>
    <p:sldId id="1053" r:id="rId9"/>
    <p:sldId id="1046" r:id="rId10"/>
    <p:sldId id="1049" r:id="rId11"/>
    <p:sldId id="1043" r:id="rId12"/>
    <p:sldId id="1048" r:id="rId13"/>
    <p:sldId id="461" r:id="rId14"/>
    <p:sldId id="928" r:id="rId15"/>
    <p:sldId id="402" r:id="rId16"/>
    <p:sldId id="395" r:id="rId17"/>
    <p:sldId id="272" r:id="rId18"/>
    <p:sldId id="929" r:id="rId19"/>
    <p:sldId id="991" r:id="rId20"/>
    <p:sldId id="990" r:id="rId21"/>
    <p:sldId id="949" r:id="rId22"/>
    <p:sldId id="930" r:id="rId23"/>
    <p:sldId id="438" r:id="rId24"/>
    <p:sldId id="453" r:id="rId25"/>
    <p:sldId id="1030" r:id="rId26"/>
    <p:sldId id="931" r:id="rId27"/>
    <p:sldId id="933" r:id="rId28"/>
    <p:sldId id="934" r:id="rId29"/>
    <p:sldId id="446" r:id="rId30"/>
    <p:sldId id="472" r:id="rId31"/>
    <p:sldId id="1006" r:id="rId32"/>
    <p:sldId id="1023" r:id="rId33"/>
    <p:sldId id="1000" r:id="rId34"/>
    <p:sldId id="1013" r:id="rId35"/>
    <p:sldId id="1018" r:id="rId36"/>
    <p:sldId id="1024" r:id="rId37"/>
    <p:sldId id="1050" r:id="rId38"/>
    <p:sldId id="1032" r:id="rId39"/>
    <p:sldId id="1014" r:id="rId40"/>
    <p:sldId id="1051" r:id="rId41"/>
    <p:sldId id="464" r:id="rId42"/>
    <p:sldId id="755" r:id="rId43"/>
    <p:sldId id="985" r:id="rId44"/>
    <p:sldId id="828" r:id="rId45"/>
    <p:sldId id="1007" r:id="rId46"/>
    <p:sldId id="1008" r:id="rId47"/>
    <p:sldId id="984" r:id="rId48"/>
    <p:sldId id="1052" r:id="rId49"/>
    <p:sldId id="1015" r:id="rId50"/>
    <p:sldId id="1028" r:id="rId51"/>
    <p:sldId id="1027" r:id="rId52"/>
    <p:sldId id="1029" r:id="rId53"/>
    <p:sldId id="1036" r:id="rId54"/>
    <p:sldId id="1037" r:id="rId55"/>
    <p:sldId id="1017" r:id="rId56"/>
    <p:sldId id="1038" r:id="rId57"/>
    <p:sldId id="1042" r:id="rId58"/>
    <p:sldId id="922" r:id="rId5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99"/>
            <p14:sldId id="1003"/>
            <p14:sldId id="988"/>
            <p14:sldId id="1022"/>
            <p14:sldId id="1021"/>
            <p14:sldId id="1044"/>
            <p14:sldId id="1053"/>
            <p14:sldId id="1046"/>
            <p14:sldId id="1049"/>
            <p14:sldId id="1043"/>
            <p14:sldId id="1048"/>
            <p14:sldId id="461"/>
            <p14:sldId id="928"/>
            <p14:sldId id="402"/>
            <p14:sldId id="395"/>
            <p14:sldId id="272"/>
            <p14:sldId id="929"/>
            <p14:sldId id="991"/>
            <p14:sldId id="990"/>
            <p14:sldId id="949"/>
            <p14:sldId id="930"/>
            <p14:sldId id="438"/>
            <p14:sldId id="453"/>
            <p14:sldId id="1030"/>
            <p14:sldId id="931"/>
            <p14:sldId id="933"/>
            <p14:sldId id="934"/>
            <p14:sldId id="446"/>
            <p14:sldId id="472"/>
            <p14:sldId id="1006"/>
            <p14:sldId id="1023"/>
            <p14:sldId id="1000"/>
            <p14:sldId id="1013"/>
            <p14:sldId id="1018"/>
            <p14:sldId id="1024"/>
            <p14:sldId id="1050"/>
            <p14:sldId id="1032"/>
            <p14:sldId id="1014"/>
            <p14:sldId id="1051"/>
            <p14:sldId id="464"/>
            <p14:sldId id="755"/>
            <p14:sldId id="985"/>
            <p14:sldId id="828"/>
            <p14:sldId id="1007"/>
            <p14:sldId id="1008"/>
            <p14:sldId id="984"/>
            <p14:sldId id="1052"/>
            <p14:sldId id="1015"/>
            <p14:sldId id="1028"/>
            <p14:sldId id="1027"/>
            <p14:sldId id="1029"/>
            <p14:sldId id="1036"/>
            <p14:sldId id="1037"/>
            <p14:sldId id="1017"/>
            <p14:sldId id="1038"/>
            <p14:sldId id="1042"/>
            <p14:sldId id="9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FB8E20"/>
    <a:srgbClr val="9E60B8"/>
    <a:srgbClr val="D4EBE9"/>
    <a:srgbClr val="1778B8"/>
    <a:srgbClr val="B04432"/>
    <a:srgbClr val="B58900"/>
    <a:srgbClr val="5AB88F"/>
    <a:srgbClr val="3E729D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19"/>
    <p:restoredTop sz="96911" autoAdjust="0"/>
  </p:normalViewPr>
  <p:slideViewPr>
    <p:cSldViewPr snapToGrid="0" snapToObjects="1">
      <p:cViewPr>
        <p:scale>
          <a:sx n="160" d="100"/>
          <a:sy n="160" d="100"/>
        </p:scale>
        <p:origin x="792" y="9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tiff>
</file>

<file path=ppt/media/image24.jp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01.02.22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575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475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4515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02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500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88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29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94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37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43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6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584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657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4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041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9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79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1372684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312406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414002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019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138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07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55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556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442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435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743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12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nils@nilshartmann.net" TargetMode="Externa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hyperlink" Target="https://codesandbox.io/s/react-new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router.com/" TargetMode="Externa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-query.tanstack.com/" TargetMode="External"/><Relationship Id="rId2" Type="http://schemas.openxmlformats.org/officeDocument/2006/relationships/hyperlink" Target="https://swr.vercel.app/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apollographql.com/docs/react/" TargetMode="Externa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press.io/" TargetMode="External"/><Relationship Id="rId2" Type="http://schemas.openxmlformats.org/officeDocument/2006/relationships/hyperlink" Target="https://testcafe.io/" TargetMode="Externa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emotion.sh/docs/@emotion/react" TargetMode="External"/><Relationship Id="rId2" Type="http://schemas.openxmlformats.org/officeDocument/2006/relationships/hyperlink" Target="https://styled-components.com/" TargetMode="Externa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i18next.com/" TargetMode="External"/><Relationship Id="rId2" Type="http://schemas.openxmlformats.org/officeDocument/2006/relationships/hyperlink" Target="https://formatjs.io/docs/react-intl/" TargetMode="External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jpg"/><Relationship Id="rId5" Type="http://schemas.openxmlformats.org/officeDocument/2006/relationships/hyperlink" Target="https://react.schule/" TargetMode="External"/><Relationship Id="rId4" Type="http://schemas.openxmlformats.org/officeDocument/2006/relationships/hyperlink" Target="https://react.schule/cd2022-react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9047" r="407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"/>
            <a:ext cx="9144000" cy="4564593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1" y="858379"/>
            <a:ext cx="9143999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7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2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621705" y="148296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64594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12757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Code Days Online | 2. Februar 2022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2910118" y="4079429"/>
            <a:ext cx="3300612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400" b="1" dirty="0" err="1">
                <a:solidFill>
                  <a:srgbClr val="36544F"/>
                </a:solidFill>
              </a:rPr>
              <a:t>Slides</a:t>
            </a:r>
            <a:r>
              <a:rPr lang="de-DE" sz="1400" b="1" dirty="0">
                <a:solidFill>
                  <a:srgbClr val="36544F"/>
                </a:solidFill>
              </a:rPr>
              <a:t>: https://</a:t>
            </a:r>
            <a:r>
              <a:rPr lang="de-DE" sz="1400" b="1" dirty="0" err="1">
                <a:solidFill>
                  <a:srgbClr val="36544F"/>
                </a:solidFill>
              </a:rPr>
              <a:t>react.schule</a:t>
            </a:r>
            <a:r>
              <a:rPr lang="de-DE" sz="1400" b="1" dirty="0">
                <a:solidFill>
                  <a:srgbClr val="36544F"/>
                </a:solidFill>
              </a:rPr>
              <a:t>/cd2022-react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399124" y="2881040"/>
            <a:ext cx="6337509" cy="49942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2000" b="1" dirty="0">
                <a:solidFill>
                  <a:srgbClr val="9E60B8"/>
                </a:solidFill>
                <a:latin typeface="Montserrat" charset="0"/>
              </a:rPr>
              <a:t>praktische Einführung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ABCF660-3436-E740-B3E5-DE37CBEA6847}"/>
              </a:ext>
            </a:extLst>
          </p:cNvPr>
          <p:cNvSpPr/>
          <p:nvPr/>
        </p:nvSpPr>
        <p:spPr>
          <a:xfrm>
            <a:off x="1399124" y="843191"/>
            <a:ext cx="6337509" cy="49942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Einsteigen und loslegen</a:t>
            </a:r>
            <a:endParaRPr lang="de-DE" sz="2400" b="1" dirty="0">
              <a:solidFill>
                <a:srgbClr val="1778B8"/>
              </a:solidFill>
              <a:latin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Sehr lange Release-Zyklen</a:t>
            </a:r>
          </a:p>
          <a:p>
            <a:pPr marL="0" indent="0">
              <a:buNone/>
            </a:pPr>
            <a:endParaRPr lang="de-DE" dirty="0">
              <a:solidFill>
                <a:srgbClr val="FB8E20"/>
              </a:solidFill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C557855-08C5-1D41-BB40-9AE42D741B73}"/>
              </a:ext>
            </a:extLst>
          </p:cNvPr>
          <p:cNvCxnSpPr>
            <a:cxnSpLocks/>
          </p:cNvCxnSpPr>
          <p:nvPr/>
        </p:nvCxnSpPr>
        <p:spPr>
          <a:xfrm flipH="1">
            <a:off x="1538764" y="2870020"/>
            <a:ext cx="5507558" cy="0"/>
          </a:xfrm>
          <a:prstGeom prst="straightConnector1">
            <a:avLst/>
          </a:prstGeom>
          <a:ln w="47625">
            <a:solidFill>
              <a:srgbClr val="9E60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8E718EDB-AE20-D74C-BCDA-FD309017D360}"/>
              </a:ext>
            </a:extLst>
          </p:cNvPr>
          <p:cNvSpPr txBox="1"/>
          <p:nvPr/>
        </p:nvSpPr>
        <p:spPr>
          <a:xfrm>
            <a:off x="3566160" y="2868195"/>
            <a:ext cx="1443024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Abwärtskompatibel!</a:t>
            </a:r>
            <a:endParaRPr lang="de-DE" sz="1151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F337ED6-7A17-0742-A3FD-446C6F8C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95" y="1122488"/>
            <a:ext cx="5751574" cy="13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1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952D6C-13FC-F242-B833-CC0C0AD07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95" y="1122488"/>
            <a:ext cx="5751574" cy="13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08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/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kurze</a:t>
            </a:r>
            <a:r>
              <a:rPr lang="de-DE" dirty="0"/>
              <a:t> Release-Zyklen (Symbolbild)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87FF1-B666-3249-AA77-E78ABD867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95" y="1122388"/>
            <a:ext cx="5786933" cy="38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04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/>
              <a:t>Beispiel: Die </a:t>
            </a:r>
            <a:r>
              <a:rPr lang="de-DE" spc="75" dirty="0" err="1"/>
              <a:t>Greeting</a:t>
            </a:r>
            <a:r>
              <a:rPr lang="de-DE" spc="75" dirty="0"/>
              <a:t> App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608" y="921327"/>
            <a:ext cx="5590784" cy="324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2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Greeting</a:t>
            </a:r>
            <a:r>
              <a:rPr lang="de-DE" dirty="0"/>
              <a:t> App: Komponenten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F2CDC7-5DC4-0642-BE8C-ECA763D7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776" y="809953"/>
            <a:ext cx="6100448" cy="357044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EB4B457-6F53-B248-B6D1-E743C2631D86}"/>
              </a:ext>
            </a:extLst>
          </p:cNvPr>
          <p:cNvSpPr/>
          <p:nvPr/>
        </p:nvSpPr>
        <p:spPr>
          <a:xfrm>
            <a:off x="1735921" y="290579"/>
            <a:ext cx="569842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9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</p:spTree>
    <p:extLst>
      <p:ext uri="{BB962C8B-B14F-4D97-AF65-F5344CB8AC3E}">
        <p14:creationId xmlns:p14="http://schemas.microsoft.com/office/powerpoint/2010/main" val="72294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267765" y="4206061"/>
            <a:ext cx="4414234" cy="207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5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https://</a:t>
            </a:r>
            <a:r>
              <a:rPr lang="de-DE" sz="75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75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75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75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75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75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sp>
        <p:nvSpPr>
          <p:cNvPr id="8" name="Rechteck 7"/>
          <p:cNvSpPr/>
          <p:nvPr/>
        </p:nvSpPr>
        <p:spPr>
          <a:xfrm>
            <a:off x="1735921" y="290579"/>
            <a:ext cx="5698427" cy="542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92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  <p:sp>
        <p:nvSpPr>
          <p:cNvPr id="9" name="Rechteck 8"/>
          <p:cNvSpPr/>
          <p:nvPr/>
        </p:nvSpPr>
        <p:spPr>
          <a:xfrm>
            <a:off x="1421572" y="833035"/>
            <a:ext cx="2053310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</a:p>
        </p:txBody>
      </p:sp>
      <p:sp>
        <p:nvSpPr>
          <p:cNvPr id="10" name="Rechteck 9"/>
          <p:cNvSpPr/>
          <p:nvPr/>
        </p:nvSpPr>
        <p:spPr>
          <a:xfrm>
            <a:off x="5319780" y="833035"/>
            <a:ext cx="2053310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20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2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FF2EE56-21D0-0E44-9E7E-AF067851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804" y="1208598"/>
            <a:ext cx="7138307" cy="327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57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Komponenten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520923" y="287427"/>
            <a:ext cx="4051077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1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1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14313" indent="-214313">
              <a:lnSpc>
                <a:spcPct val="120000"/>
              </a:lnSpc>
              <a:buFont typeface="Arial" charset="0"/>
              <a:buChar char="•"/>
            </a:pPr>
            <a:r>
              <a:rPr lang="de-DE" sz="21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1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14313" indent="-214313">
              <a:lnSpc>
                <a:spcPct val="120000"/>
              </a:lnSpc>
              <a:buFont typeface="Arial" charset="0"/>
              <a:buChar char="•"/>
            </a:pPr>
            <a:r>
              <a:rPr lang="de-DE" sz="21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1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1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charset="0"/>
              <a:buChar char="•"/>
            </a:pPr>
            <a:r>
              <a:rPr lang="de-DE" sz="21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1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1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14313" indent="-214313">
              <a:lnSpc>
                <a:spcPct val="120000"/>
              </a:lnSpc>
              <a:buFont typeface="Arial" charset="0"/>
              <a:buChar char="•"/>
            </a:pPr>
            <a:endParaRPr lang="de-DE" sz="21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buFontTx/>
              <a:buChar char="-"/>
            </a:pPr>
            <a:endParaRPr lang="de-DE" sz="21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3552F46-FA8F-464E-83A7-4E7C35EEA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4008" y="415052"/>
            <a:ext cx="2673568" cy="387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53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473406" y="3033487"/>
            <a:ext cx="6034467" cy="1154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1861272" y="2507683"/>
            <a:ext cx="3013865" cy="3036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200" b="1" spc="3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JavaScript-Funktionen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473406" y="3037452"/>
            <a:ext cx="1925273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>
            <a:cxnSpLocks/>
          </p:cNvCxnSpPr>
          <p:nvPr/>
        </p:nvCxnSpPr>
        <p:spPr>
          <a:xfrm flipH="1" flipV="1">
            <a:off x="3436042" y="2724078"/>
            <a:ext cx="2" cy="294934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929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473406" y="3023017"/>
            <a:ext cx="6034467" cy="1154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&lt;div&gt;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3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11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151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&lt;/div&gt;</a:t>
            </a: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802839" y="3885624"/>
            <a:ext cx="1982847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3720682" y="3492418"/>
            <a:ext cx="1" cy="376943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2877040" y="3947813"/>
            <a:ext cx="1834445" cy="3036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200" b="1" spc="3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UI in JavaScript ("JSX") 😱</a:t>
            </a:r>
          </a:p>
        </p:txBody>
      </p:sp>
    </p:spTree>
    <p:extLst>
      <p:ext uri="{BB962C8B-B14F-4D97-AF65-F5344CB8AC3E}">
        <p14:creationId xmlns:p14="http://schemas.microsoft.com/office/powerpoint/2010/main" val="319981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51356"/>
            <a:ext cx="6195927" cy="29084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Kontakt: </a:t>
            </a:r>
            <a:r>
              <a:rPr lang="de-DE" sz="1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nils@nilshartmann.net</a:t>
            </a:r>
            <a:endParaRPr lang="de-DE" sz="1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Twitter: @</a:t>
            </a:r>
            <a:r>
              <a:rPr lang="de-DE" sz="1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endParaRPr lang="de-DE" sz="1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881400"/>
            <a:ext cx="371475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9676" y="1978807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134261" y="3940791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473406" y="3013366"/>
            <a:ext cx="6034467" cy="1154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151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sz="115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4107346" y="3698328"/>
            <a:ext cx="1834445" cy="3036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200" b="1" spc="3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4051689" y="3013366"/>
            <a:ext cx="1498322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5024568" y="3300799"/>
            <a:ext cx="1" cy="376943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55088E6-08D0-9841-924C-131D901A7DCB}"/>
              </a:ext>
            </a:extLst>
          </p:cNvPr>
          <p:cNvSpPr/>
          <p:nvPr/>
        </p:nvSpPr>
        <p:spPr>
          <a:xfrm>
            <a:off x="3410760" y="1333165"/>
            <a:ext cx="174782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ABDBF-D86D-2140-A2D8-70C0C592F1C2}"/>
              </a:ext>
            </a:extLst>
          </p:cNvPr>
          <p:cNvSpPr/>
          <p:nvPr/>
        </p:nvSpPr>
        <p:spPr>
          <a:xfrm>
            <a:off x="3831656" y="1333165"/>
            <a:ext cx="275690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67C2963F-6E92-9846-A788-D426098C2E80}"/>
              </a:ext>
            </a:extLst>
          </p:cNvPr>
          <p:cNvCxnSpPr>
            <a:cxnSpLocks/>
          </p:cNvCxnSpPr>
          <p:nvPr/>
        </p:nvCxnSpPr>
        <p:spPr>
          <a:xfrm flipH="1" flipV="1">
            <a:off x="3498153" y="1679847"/>
            <a:ext cx="1198087" cy="1333519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21">
            <a:extLst>
              <a:ext uri="{FF2B5EF4-FFF2-40B4-BE49-F238E27FC236}">
                <a16:creationId xmlns:a16="http://schemas.microsoft.com/office/drawing/2014/main" id="{2B63DC92-1BB4-B641-8D3E-CCCAA1C7CFAF}"/>
              </a:ext>
            </a:extLst>
          </p:cNvPr>
          <p:cNvCxnSpPr>
            <a:cxnSpLocks/>
          </p:cNvCxnSpPr>
          <p:nvPr/>
        </p:nvCxnSpPr>
        <p:spPr>
          <a:xfrm flipH="1" flipV="1">
            <a:off x="3997594" y="1664939"/>
            <a:ext cx="1282481" cy="1348427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77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473406" y="3023017"/>
            <a:ext cx="6034467" cy="1154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151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?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15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sz="1151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5276FD7-225B-F24F-AE7D-6522ED65B49D}"/>
              </a:ext>
            </a:extLst>
          </p:cNvPr>
          <p:cNvSpPr/>
          <p:nvPr/>
        </p:nvSpPr>
        <p:spPr>
          <a:xfrm>
            <a:off x="3410760" y="1333165"/>
            <a:ext cx="174782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5C1958D-5AFA-C74E-A6A6-A04266E5BC92}"/>
              </a:ext>
            </a:extLst>
          </p:cNvPr>
          <p:cNvSpPr/>
          <p:nvPr/>
        </p:nvSpPr>
        <p:spPr>
          <a:xfrm>
            <a:off x="3831656" y="1333165"/>
            <a:ext cx="275690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220057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934617" y="1338608"/>
            <a:ext cx="1238816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9603" y="1303767"/>
            <a:ext cx="2524269" cy="34668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934617" y="4522590"/>
            <a:ext cx="1832015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</a:p>
        </p:txBody>
      </p:sp>
      <p:sp>
        <p:nvSpPr>
          <p:cNvPr id="6" name="Rechteck 5"/>
          <p:cNvSpPr/>
          <p:nvPr/>
        </p:nvSpPr>
        <p:spPr>
          <a:xfrm>
            <a:off x="2473406" y="3023017"/>
            <a:ext cx="6034467" cy="11549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15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11" name="Rechteck 10"/>
          <p:cNvSpPr/>
          <p:nvPr/>
        </p:nvSpPr>
        <p:spPr>
          <a:xfrm>
            <a:off x="2473407" y="4512249"/>
            <a:ext cx="4510964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sz="1151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sz="115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3</a:t>
            </a:r>
            <a:r>
              <a:rPr lang="de-DE" sz="115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 total={</a:t>
            </a:r>
            <a:r>
              <a:rPr lang="de-DE" sz="1151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11</a:t>
            </a:r>
            <a:r>
              <a:rPr lang="de-DE" sz="115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934617" y="3023017"/>
            <a:ext cx="1832015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sz="1151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29BBA93-D177-0844-8792-5AFD464D6649}"/>
              </a:ext>
            </a:extLst>
          </p:cNvPr>
          <p:cNvSpPr/>
          <p:nvPr/>
        </p:nvSpPr>
        <p:spPr>
          <a:xfrm>
            <a:off x="3410760" y="1333165"/>
            <a:ext cx="174782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305A4B-EFAD-A741-B3B9-2B7734A0CB0C}"/>
              </a:ext>
            </a:extLst>
          </p:cNvPr>
          <p:cNvSpPr/>
          <p:nvPr/>
        </p:nvSpPr>
        <p:spPr>
          <a:xfrm>
            <a:off x="3831656" y="1333165"/>
            <a:ext cx="275690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4134088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werden zu Applikationen aggregiert</a:t>
            </a:r>
          </a:p>
        </p:txBody>
      </p:sp>
      <p:sp>
        <p:nvSpPr>
          <p:cNvPr id="4" name="Rechteck 3"/>
          <p:cNvSpPr/>
          <p:nvPr/>
        </p:nvSpPr>
        <p:spPr>
          <a:xfrm>
            <a:off x="2479988" y="923119"/>
            <a:ext cx="4848896" cy="3457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sz="1151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b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sz="1151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51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51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151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	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sz="115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15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GreetingTable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sz="115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15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</a:t>
            </a:r>
          </a:p>
          <a:p>
            <a:r>
              <a:rPr lang="de-DE" sz="1151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934617" y="1711052"/>
            <a:ext cx="1832015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sz="1151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7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269126" y="2207774"/>
            <a:ext cx="4605749" cy="23335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4564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194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/>
              <a:t>Arbeiten mit veränderlichen Daten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400845" y="1755491"/>
            <a:ext cx="234230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3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Model </a:t>
            </a:r>
            <a:r>
              <a:rPr lang="de-DE" sz="33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a.k.a</a:t>
            </a:r>
            <a:endParaRPr lang="de-DE" sz="2194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089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757246" y="2682600"/>
            <a:ext cx="1439675" cy="2582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200" b="1" spc="3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GreetingEditor</a:t>
            </a:r>
            <a:endParaRPr lang="de-DE" sz="1200" b="1" spc="3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2257828" y="2784062"/>
            <a:ext cx="432614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690442" y="1977316"/>
            <a:ext cx="0" cy="1706359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480804" y="1456115"/>
            <a:ext cx="1834445" cy="3036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200" b="1" spc="3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690443" y="1972635"/>
            <a:ext cx="1920317" cy="936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690442" y="3683675"/>
            <a:ext cx="1920317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3863" y="1969175"/>
            <a:ext cx="3219450" cy="17145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4713864" y="3119907"/>
            <a:ext cx="3219450" cy="563768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1" name="Rechteck 10"/>
          <p:cNvSpPr/>
          <p:nvPr/>
        </p:nvSpPr>
        <p:spPr>
          <a:xfrm>
            <a:off x="4713863" y="1969176"/>
            <a:ext cx="3219450" cy="17144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7" name="Rechteck 26"/>
          <p:cNvSpPr/>
          <p:nvPr/>
        </p:nvSpPr>
        <p:spPr>
          <a:xfrm>
            <a:off x="4841075" y="2097689"/>
            <a:ext cx="488365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22" name="Rechteck 21"/>
          <p:cNvSpPr/>
          <p:nvPr/>
        </p:nvSpPr>
        <p:spPr>
          <a:xfrm>
            <a:off x="4821756" y="2687193"/>
            <a:ext cx="594615" cy="278464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119063" y="1681795"/>
            <a:ext cx="1" cy="376943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5398027" y="1669765"/>
            <a:ext cx="1" cy="1017428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80073" y="2100622"/>
            <a:ext cx="920990" cy="23689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200" b="1" spc="3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200" b="1" spc="3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509125" y="2067051"/>
            <a:ext cx="0" cy="300718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295909" y="2217410"/>
            <a:ext cx="213216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509126" y="2067051"/>
            <a:ext cx="1281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509126" y="2367770"/>
            <a:ext cx="1281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78602" y="2687193"/>
            <a:ext cx="920990" cy="23689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200" b="1" spc="3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200" b="1" spc="3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507655" y="2653623"/>
            <a:ext cx="0" cy="300718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294439" y="2803982"/>
            <a:ext cx="213216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507655" y="2653622"/>
            <a:ext cx="1281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507655" y="2954341"/>
            <a:ext cx="1281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999D0848-BCD4-3C49-8685-A5974F6FA9E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 err="1"/>
              <a:t>Beispie</a:t>
            </a:r>
            <a:r>
              <a:rPr lang="de-DE" sz="1800" dirty="0"/>
              <a:t>: Eingabefeld</a:t>
            </a:r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r>
              <a:rPr lang="de-DE" sz="1500" b="0" dirty="0">
                <a:solidFill>
                  <a:srgbClr val="36544F"/>
                </a:solidFill>
              </a:rPr>
              <a:t>Mit </a:t>
            </a:r>
            <a:r>
              <a:rPr lang="de-DE" sz="1500" b="0" dirty="0" err="1">
                <a:solidFill>
                  <a:srgbClr val="36544F"/>
                </a:solidFill>
              </a:rPr>
              <a:t>useState</a:t>
            </a:r>
            <a:r>
              <a:rPr lang="de-DE" sz="15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</p:spTree>
    <p:extLst>
      <p:ext uri="{BB962C8B-B14F-4D97-AF65-F5344CB8AC3E}">
        <p14:creationId xmlns:p14="http://schemas.microsoft.com/office/powerpoint/2010/main" val="1664470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1A103-A630-834A-BA6E-8BB93A322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1500" b="0" dirty="0">
                <a:solidFill>
                  <a:srgbClr val="36544F"/>
                </a:solidFill>
              </a:rPr>
              <a:t>Mit </a:t>
            </a:r>
            <a:r>
              <a:rPr lang="de-DE" sz="1500" b="0" dirty="0" err="1">
                <a:solidFill>
                  <a:srgbClr val="36544F"/>
                </a:solidFill>
              </a:rPr>
              <a:t>useState</a:t>
            </a:r>
            <a:r>
              <a:rPr lang="de-DE" sz="15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026038" y="1243395"/>
            <a:ext cx="400463" cy="141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3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750" b="1" spc="3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5831248" y="1204656"/>
            <a:ext cx="0" cy="300718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5831249" y="1355015"/>
            <a:ext cx="145354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5703147" y="1204655"/>
            <a:ext cx="1281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5703148" y="1505373"/>
            <a:ext cx="1281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204972" y="1280916"/>
            <a:ext cx="261891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3048953" y="1698354"/>
            <a:ext cx="4948047" cy="2012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097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097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986623" y="1920572"/>
            <a:ext cx="123804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105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Hook</a:t>
            </a:r>
            <a:r>
              <a:rPr lang="de-DE" sz="105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"-Funktion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801" y="1166115"/>
            <a:ext cx="2498175" cy="33925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985855" y="1243395"/>
            <a:ext cx="123881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sz="1151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534BCEA-9378-2246-9FB2-8FD6686C5FEE}"/>
              </a:ext>
            </a:extLst>
          </p:cNvPr>
          <p:cNvGrpSpPr/>
          <p:nvPr/>
        </p:nvGrpSpPr>
        <p:grpSpPr>
          <a:xfrm>
            <a:off x="6183265" y="2109672"/>
            <a:ext cx="2192267" cy="569565"/>
            <a:chOff x="4193897" y="8292032"/>
            <a:chExt cx="2923023" cy="759419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3ECA697-96EB-054C-94F9-4A5BCCE2D679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05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F509AA4B-3948-4E45-863D-7FDFF7758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1C01C9FC-F4D5-9744-BF60-F7F42B1B2694}"/>
              </a:ext>
            </a:extLst>
          </p:cNvPr>
          <p:cNvGrpSpPr/>
          <p:nvPr/>
        </p:nvGrpSpPr>
        <p:grpSpPr>
          <a:xfrm>
            <a:off x="3833770" y="2125260"/>
            <a:ext cx="2192267" cy="560040"/>
            <a:chOff x="4193897" y="8292032"/>
            <a:chExt cx="2923023" cy="746719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689271D-237B-D140-BB9F-0AEFCCBA596F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05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  <a:endPara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8FC15B55-42F3-BA44-8E6E-E374DA10E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F4C3248-560B-434E-B243-F506A81422CE}"/>
              </a:ext>
            </a:extLst>
          </p:cNvPr>
          <p:cNvGrpSpPr/>
          <p:nvPr/>
        </p:nvGrpSpPr>
        <p:grpSpPr>
          <a:xfrm>
            <a:off x="3024802" y="2118629"/>
            <a:ext cx="2192267" cy="569565"/>
            <a:chOff x="4193897" y="8292032"/>
            <a:chExt cx="2923023" cy="759419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22EEC40F-3939-B142-B36C-08263144C19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05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43" name="Gerade Verbindung 42">
              <a:extLst>
                <a:ext uri="{FF2B5EF4-FFF2-40B4-BE49-F238E27FC236}">
                  <a16:creationId xmlns:a16="http://schemas.microsoft.com/office/drawing/2014/main" id="{2C6ADDC9-8A6F-3443-8988-541207B1C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485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026038" y="1243395"/>
            <a:ext cx="400463" cy="141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3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750" b="1" spc="3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5831248" y="1204656"/>
            <a:ext cx="0" cy="300718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5831249" y="1355015"/>
            <a:ext cx="145354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5703147" y="1204655"/>
            <a:ext cx="1281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5703148" y="1505373"/>
            <a:ext cx="1281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204972" y="1280916"/>
            <a:ext cx="261891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3048953" y="1698354"/>
            <a:ext cx="4948047" cy="2012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097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097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097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990766" y="2687567"/>
            <a:ext cx="247609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025249"/>
                </a:solidFill>
                <a:latin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990766" y="2893874"/>
            <a:ext cx="206975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990766" y="2880548"/>
            <a:ext cx="206975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801" y="1166115"/>
            <a:ext cx="2498175" cy="33925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985855" y="1243395"/>
            <a:ext cx="123881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986623" y="1920572"/>
            <a:ext cx="123804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2926497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026038" y="1243395"/>
            <a:ext cx="400463" cy="141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3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750" b="1" spc="3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5831248" y="1204656"/>
            <a:ext cx="0" cy="300718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5831249" y="1355015"/>
            <a:ext cx="145354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5703147" y="1204655"/>
            <a:ext cx="1281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5703148" y="1505373"/>
            <a:ext cx="1281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204972" y="1280916"/>
            <a:ext cx="261891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3048953" y="1698354"/>
            <a:ext cx="4948047" cy="2012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097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097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097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990766" y="2687567"/>
            <a:ext cx="247609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990766" y="2893874"/>
            <a:ext cx="206975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990766" y="2880548"/>
            <a:ext cx="2069759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801" y="1166115"/>
            <a:ext cx="2498175" cy="339258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985855" y="1243395"/>
            <a:ext cx="123881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986623" y="1920572"/>
            <a:ext cx="123804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8C8DA50-127E-194E-9066-B7ED53E4D66C}"/>
              </a:ext>
            </a:extLst>
          </p:cNvPr>
          <p:cNvCxnSpPr>
            <a:cxnSpLocks/>
          </p:cNvCxnSpPr>
          <p:nvPr/>
        </p:nvCxnSpPr>
        <p:spPr>
          <a:xfrm>
            <a:off x="5711064" y="3587857"/>
            <a:ext cx="2368439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A2FF340-61B7-414D-B47A-D1C3EE4D9CA1}"/>
              </a:ext>
            </a:extLst>
          </p:cNvPr>
          <p:cNvCxnSpPr>
            <a:cxnSpLocks/>
          </p:cNvCxnSpPr>
          <p:nvPr/>
        </p:nvCxnSpPr>
        <p:spPr>
          <a:xfrm>
            <a:off x="8079503" y="1791854"/>
            <a:ext cx="0" cy="1796003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E8E3146-4DB1-744B-B6FA-9CC5468D8D42}"/>
              </a:ext>
            </a:extLst>
          </p:cNvPr>
          <p:cNvCxnSpPr>
            <a:cxnSpLocks/>
          </p:cNvCxnSpPr>
          <p:nvPr/>
        </p:nvCxnSpPr>
        <p:spPr>
          <a:xfrm>
            <a:off x="5340351" y="1810904"/>
            <a:ext cx="2739152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hteck 19">
            <a:extLst>
              <a:ext uri="{FF2B5EF4-FFF2-40B4-BE49-F238E27FC236}">
                <a16:creationId xmlns:a16="http://schemas.microsoft.com/office/drawing/2014/main" id="{C85B2026-9074-944B-8EB5-A8680606B9F3}"/>
              </a:ext>
            </a:extLst>
          </p:cNvPr>
          <p:cNvSpPr/>
          <p:nvPr/>
        </p:nvSpPr>
        <p:spPr>
          <a:xfrm>
            <a:off x="7007797" y="1669507"/>
            <a:ext cx="869895" cy="242374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975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20B67DF4-AD3C-2448-BBFA-58DAC4E1F6A6}"/>
              </a:ext>
            </a:extLst>
          </p:cNvPr>
          <p:cNvCxnSpPr>
            <a:cxnSpLocks/>
          </p:cNvCxnSpPr>
          <p:nvPr/>
        </p:nvCxnSpPr>
        <p:spPr>
          <a:xfrm>
            <a:off x="5216042" y="3190138"/>
            <a:ext cx="0" cy="288074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>
            <a:extLst>
              <a:ext uri="{FF2B5EF4-FFF2-40B4-BE49-F238E27FC236}">
                <a16:creationId xmlns:a16="http://schemas.microsoft.com/office/drawing/2014/main" id="{45EF810C-379F-DF49-87AD-FA5A38034172}"/>
              </a:ext>
            </a:extLst>
          </p:cNvPr>
          <p:cNvSpPr/>
          <p:nvPr/>
        </p:nvSpPr>
        <p:spPr>
          <a:xfrm>
            <a:off x="4713960" y="3478211"/>
            <a:ext cx="1004164" cy="392415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975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ändern</a:t>
            </a:r>
          </a:p>
        </p:txBody>
      </p:sp>
      <p:sp useBgFill="1">
        <p:nvSpPr>
          <p:cNvPr id="27" name="Rechteck 26">
            <a:extLst>
              <a:ext uri="{FF2B5EF4-FFF2-40B4-BE49-F238E27FC236}">
                <a16:creationId xmlns:a16="http://schemas.microsoft.com/office/drawing/2014/main" id="{AB7EEE24-AC8B-0642-9DF2-57EE15448A7A}"/>
              </a:ext>
            </a:extLst>
          </p:cNvPr>
          <p:cNvSpPr/>
          <p:nvPr/>
        </p:nvSpPr>
        <p:spPr>
          <a:xfrm>
            <a:off x="4712235" y="2388703"/>
            <a:ext cx="1004164" cy="242374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975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319BE26D-BF25-184D-88AC-BB018040A672}"/>
              </a:ext>
            </a:extLst>
          </p:cNvPr>
          <p:cNvCxnSpPr>
            <a:cxnSpLocks/>
          </p:cNvCxnSpPr>
          <p:nvPr/>
        </p:nvCxnSpPr>
        <p:spPr>
          <a:xfrm>
            <a:off x="5210659" y="2607995"/>
            <a:ext cx="0" cy="258154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Inhaltsplatzhalter 2">
            <a:extLst>
              <a:ext uri="{FF2B5EF4-FFF2-40B4-BE49-F238E27FC236}">
                <a16:creationId xmlns:a16="http://schemas.microsoft.com/office/drawing/2014/main" id="{204F639E-8A0D-A34D-8626-3A366F66B959}"/>
              </a:ext>
            </a:extLst>
          </p:cNvPr>
          <p:cNvSpPr txBox="1">
            <a:spLocks/>
          </p:cNvSpPr>
          <p:nvPr/>
        </p:nvSpPr>
        <p:spPr>
          <a:xfrm>
            <a:off x="1009650" y="672609"/>
            <a:ext cx="7124700" cy="56655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  <a:p>
            <a:endParaRPr lang="de-DE" sz="180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96F5DF3-D787-BF40-B8D3-43EA0ED39E34}"/>
              </a:ext>
            </a:extLst>
          </p:cNvPr>
          <p:cNvSpPr/>
          <p:nvPr/>
        </p:nvSpPr>
        <p:spPr>
          <a:xfrm>
            <a:off x="985856" y="3910192"/>
            <a:ext cx="4990747" cy="977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Besonderheiten: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Kein 2-Wege-Databinding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Bei Änderung am Zustand wird Funktion neu ausgeführt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780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1576613" y="2295860"/>
            <a:ext cx="6605264" cy="24222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2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2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const </a:t>
            </a:r>
            <a:r>
              <a:rPr lang="en-US" sz="12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phrase === "" || name === "";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value={</a:t>
            </a:r>
            <a:r>
              <a:rPr lang="en-US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2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e.garget.value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&lt;Button </a:t>
            </a:r>
            <a:r>
              <a:rPr lang="de-DE" sz="1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2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2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2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2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7" name="Gruppierung 6"/>
          <p:cNvGrpSpPr/>
          <p:nvPr/>
        </p:nvGrpSpPr>
        <p:grpSpPr>
          <a:xfrm>
            <a:off x="5463790" y="803034"/>
            <a:ext cx="2416544" cy="105414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sz="1151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1065069" y="699069"/>
            <a:ext cx="7429499" cy="1181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15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jeder Zustandsänderung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Verhindert Inkonsistenzen</a:t>
            </a:r>
          </a:p>
        </p:txBody>
      </p:sp>
    </p:spTree>
    <p:extLst>
      <p:ext uri="{BB962C8B-B14F-4D97-AF65-F5344CB8AC3E}">
        <p14:creationId xmlns:p14="http://schemas.microsoft.com/office/powerpoint/2010/main" val="150101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8BD870-4AC5-1C47-8DE5-B02C25980BAC}"/>
              </a:ext>
            </a:extLst>
          </p:cNvPr>
          <p:cNvSpPr/>
          <p:nvPr/>
        </p:nvSpPr>
        <p:spPr>
          <a:xfrm>
            <a:off x="3116312" y="1789639"/>
            <a:ext cx="2911374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48AC4C8-BF1C-7045-943B-AC1D262D5A98}"/>
              </a:ext>
            </a:extLst>
          </p:cNvPr>
          <p:cNvSpPr/>
          <p:nvPr/>
        </p:nvSpPr>
        <p:spPr>
          <a:xfrm>
            <a:off x="1790630" y="2839084"/>
            <a:ext cx="5562741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Einführung</a:t>
            </a:r>
            <a:endParaRPr lang="de-DE" sz="14550" b="1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78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1D8F93-FCB3-6142-BD11-512282E10FE3}"/>
              </a:ext>
            </a:extLst>
          </p:cNvPr>
          <p:cNvSpPr txBox="1"/>
          <p:nvPr/>
        </p:nvSpPr>
        <p:spPr>
          <a:xfrm>
            <a:off x="1009650" y="592668"/>
            <a:ext cx="7124700" cy="2352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Typsichere React-Anwendungen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out-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-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-box Support für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TypeScript</a:t>
            </a:r>
            <a:endParaRPr lang="de-DE" sz="18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1600" b="1" dirty="0">
                <a:solidFill>
                  <a:srgbClr val="025249"/>
                </a:solidFill>
                <a:latin typeface="Source Sans Pro" charset="0"/>
              </a:rPr>
              <a:t>Empfehlung: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verwenden!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zum Lernen evtl. erst "nur" JS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FB313B27-72E6-274E-848C-6471F73C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809" y="1504867"/>
            <a:ext cx="3650777" cy="334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57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1065069" y="699070"/>
            <a:ext cx="7429499" cy="1735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15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15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250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1065069" y="699069"/>
            <a:ext cx="7429499" cy="2289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15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15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zum schnellen ausprobieren: 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4"/>
              </a:rPr>
              <a:t>https://codesandbox.io/s/react-new</a:t>
            </a: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 App im Browser entwickeln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DD730588-E3B1-1F40-B8AC-C74A1AADF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0686" y="2972768"/>
            <a:ext cx="2918263" cy="203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450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264045" y="2207774"/>
            <a:ext cx="6615915" cy="16504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0125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Ökosystem</a:t>
            </a:r>
            <a:endParaRPr lang="de-DE" sz="1800" b="1" dirty="0">
              <a:solidFill>
                <a:srgbClr val="5AB88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949075" y="1755491"/>
            <a:ext cx="1245854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3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194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095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Arbeiten mit URLs</a:t>
            </a:r>
            <a:endParaRPr lang="de-DE" b="0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Router 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https://reactrouter.com/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  <a:p>
            <a:r>
              <a:rPr lang="de-DE" b="0" dirty="0">
                <a:solidFill>
                  <a:srgbClr val="36544F"/>
                </a:solidFill>
              </a:rPr>
              <a:t>Wie auf dem Server: Pfade auf Komponenten </a:t>
            </a:r>
            <a:r>
              <a:rPr lang="de-DE" b="0" dirty="0" err="1">
                <a:solidFill>
                  <a:srgbClr val="36544F"/>
                </a:solidFill>
              </a:rPr>
              <a:t>mappen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Back-Button funktioniert 😊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060897" y="1915564"/>
            <a:ext cx="7022206" cy="3227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Route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Switch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-router";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&lt;h1&gt;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097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097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097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097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GreetingDisplayPage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/&gt;&lt;/Route&gt; 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exact</a:t>
            </a:r>
            <a:r>
              <a:rPr lang="de-DE" sz="1097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097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           &lt;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GreetingMaster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&lt;/Route&gt;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                   &lt;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NotFound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      &lt;/Route&gt;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097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348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Lesen und Schreiben von Daten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macht keine Aussage, wie das geht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SWR</a:t>
            </a:r>
            <a:r>
              <a:rPr lang="de-DE" dirty="0"/>
              <a:t> (</a:t>
            </a:r>
            <a:r>
              <a:rPr lang="de-DE" dirty="0">
                <a:hlinkClick r:id="rId2"/>
              </a:rPr>
              <a:t>https://swr.vercel.app/</a:t>
            </a:r>
            <a:r>
              <a:rPr lang="de-DE" dirty="0"/>
              <a:t>)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Query </a:t>
            </a:r>
            <a:r>
              <a:rPr lang="de-DE" dirty="0"/>
              <a:t>(</a:t>
            </a:r>
            <a:r>
              <a:rPr lang="de-DE" dirty="0">
                <a:hlinkClick r:id="rId3"/>
              </a:rPr>
              <a:t>https://react-query.tanstack.com/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solidFill>
                  <a:srgbClr val="36544F"/>
                </a:solidFill>
              </a:rPr>
              <a:t>Apollo GraphQL </a:t>
            </a:r>
            <a:r>
              <a:rPr lang="de-DE" dirty="0"/>
              <a:t>(</a:t>
            </a:r>
            <a:r>
              <a:rPr lang="de-DE" dirty="0">
                <a:hlinkClick r:id="rId4"/>
              </a:rPr>
              <a:t>https://www.apollographql.com/docs/react/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3874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1330446" y="1836478"/>
            <a:ext cx="6216684" cy="23946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sz="1151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4895461" y="1347785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Wenn Request Status sich ändert,</a:t>
            </a:r>
          </a:p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Komponente neu gerendert,</a:t>
            </a:r>
          </a:p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=&gt; neue Daten kommen zurück!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846871" y="1659601"/>
            <a:ext cx="1048590" cy="721859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69495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1330446" y="1836478"/>
            <a:ext cx="6216684" cy="2040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GreetingList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4368687" y="4109825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Daten werden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gecached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und stehen allen Komponenten zur Verfügung</a:t>
            </a:r>
          </a:p>
          <a:p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=&gt; schnelle und konsistente Darstellung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</p:cNvCxnSpPr>
          <p:nvPr/>
        </p:nvCxnSpPr>
        <p:spPr>
          <a:xfrm flipH="1" flipV="1">
            <a:off x="4031345" y="3486920"/>
            <a:ext cx="540655" cy="622905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E13C857-209A-EE4C-9355-6D6625FD48E3}"/>
              </a:ext>
            </a:extLst>
          </p:cNvPr>
          <p:cNvCxnSpPr>
            <a:cxnSpLocks/>
          </p:cNvCxnSpPr>
          <p:nvPr/>
        </p:nvCxnSpPr>
        <p:spPr>
          <a:xfrm flipH="1" flipV="1">
            <a:off x="5681409" y="2655736"/>
            <a:ext cx="1300964" cy="1398049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2757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1342551" y="809352"/>
            <a:ext cx="6803975" cy="1052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15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>
              <a:lnSpc>
                <a:spcPct val="120000"/>
              </a:lnSpc>
            </a:pPr>
            <a:endParaRPr lang="de-DE" sz="15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8458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1342551" y="809352"/>
            <a:ext cx="6803975" cy="1264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15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im CI-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5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F13C594-64A4-EB4F-9D2E-C319533B85B5}"/>
              </a:ext>
            </a:extLst>
          </p:cNvPr>
          <p:cNvSpPr/>
          <p:nvPr/>
        </p:nvSpPr>
        <p:spPr>
          <a:xfrm>
            <a:off x="1342551" y="1882511"/>
            <a:ext cx="6547648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behave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fine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05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Mock für Event-Handler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jest.fn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05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Komponente rendern</a:t>
            </a:r>
          </a:p>
          <a:p>
            <a:r>
              <a:rPr lang="de-DE" sz="105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render</a:t>
            </a:r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05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GreetingEditor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initialPhrase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</a:t>
            </a:r>
            <a:r>
              <a:rPr lang="de-DE" sz="105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Hello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 </a:t>
            </a:r>
            <a:r>
              <a:rPr lang="de-DE" sz="105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initialGreeting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="React"     </a:t>
            </a:r>
          </a:p>
          <a:p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</a:t>
            </a:r>
            <a:r>
              <a:rPr lang="de-DE" sz="105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={</a:t>
            </a:r>
            <a:r>
              <a:rPr lang="de-DE" sz="105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onSaveHandler</a:t>
            </a:r>
            <a:r>
              <a:rPr lang="de-DE" sz="105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 /&gt;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sz="105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Ereignis simulieren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fireEvent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.click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screen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05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getByText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("Save"));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Ergebnis überprüfen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toHaveBeenCalledWith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05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"React");</a:t>
            </a:r>
          </a:p>
          <a:p>
            <a:r>
              <a:rPr lang="de-DE" sz="105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464333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https://</a:t>
            </a:r>
            <a:r>
              <a:rPr lang="de-DE" dirty="0" err="1">
                <a:solidFill>
                  <a:srgbClr val="FB8E20"/>
                </a:solidFill>
              </a:rPr>
              <a:t>reactjs.org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FB8229A8-A27C-2845-86CA-431C88F379CE}"/>
              </a:ext>
            </a:extLst>
          </p:cNvPr>
          <p:cNvSpPr txBox="1">
            <a:spLocks/>
          </p:cNvSpPr>
          <p:nvPr/>
        </p:nvSpPr>
        <p:spPr>
          <a:xfrm>
            <a:off x="4055821" y="769545"/>
            <a:ext cx="4078529" cy="47236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C00000"/>
                </a:solidFill>
              </a:rPr>
              <a:t>Neue Doku: https://</a:t>
            </a:r>
            <a:r>
              <a:rPr lang="de-DE" sz="1800" dirty="0" err="1">
                <a:solidFill>
                  <a:srgbClr val="C00000"/>
                </a:solidFill>
              </a:rPr>
              <a:t>beta.reactjs.org</a:t>
            </a:r>
            <a:endParaRPr lang="de-DE" sz="18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b="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7952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1342551" y="809351"/>
            <a:ext cx="6803975" cy="2539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5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Browser </a:t>
            </a:r>
            <a:r>
              <a:rPr lang="de-DE" sz="15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endParaRPr lang="de-DE" sz="15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„Black Box“-Tests im Browser</a:t>
            </a:r>
          </a:p>
          <a:p>
            <a:pPr marL="557213" lvl="1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TestCafe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https://testcafe.io/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557213" lvl="1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Cypress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https://www.cypress.io/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557213" lvl="1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Selenium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Tests werden in JavaScript/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geschrieben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Headless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Ausführung im CI-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557213" lvl="1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5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745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857250" y="3507644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50" dirty="0">
                <a:solidFill>
                  <a:srgbClr val="1778B8"/>
                </a:solidFill>
              </a:rPr>
              <a:t>Globaler</a:t>
            </a:r>
            <a:r>
              <a:rPr lang="de-DE" sz="4050" dirty="0"/>
              <a:t> </a:t>
            </a:r>
            <a:r>
              <a:rPr lang="de-DE" sz="4050" dirty="0">
                <a:solidFill>
                  <a:srgbClr val="9E60B8"/>
                </a:solidFill>
              </a:rPr>
              <a:t>Zustand</a:t>
            </a:r>
            <a:endParaRPr lang="de-DE" sz="3000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44292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Daten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235" y="1223324"/>
            <a:ext cx="5565531" cy="372002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513859" y="3267502"/>
            <a:ext cx="441536" cy="17170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6190756" y="3515974"/>
            <a:ext cx="441536" cy="17170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6166959" y="2007724"/>
            <a:ext cx="930665" cy="361925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3012951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globlaer</a:t>
            </a:r>
            <a:r>
              <a:rPr lang="de-DE" dirty="0"/>
              <a:t>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Aktionen</a:t>
            </a:r>
            <a:r>
              <a:rPr lang="de-DE" dirty="0"/>
              <a:t> und </a:t>
            </a:r>
            <a:r>
              <a:rPr lang="de-DE" u="sng" dirty="0"/>
              <a:t>Logik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235" y="1223324"/>
            <a:ext cx="5565531" cy="372002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767307" y="3274956"/>
            <a:ext cx="441536" cy="17170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5580493" y="3083337"/>
            <a:ext cx="441536" cy="17170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972973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FB8E20"/>
                </a:solidFill>
              </a:rPr>
              <a:t>Der klassische React Weg: </a:t>
            </a:r>
            <a:r>
              <a:rPr lang="de-DE" sz="1800" b="0" dirty="0">
                <a:solidFill>
                  <a:srgbClr val="36544F"/>
                </a:solidFill>
              </a:rPr>
              <a:t>Properties durchreichen</a:t>
            </a:r>
            <a:endParaRPr lang="de-DE" sz="1800" dirty="0"/>
          </a:p>
          <a:p>
            <a:pPr marL="342900" lvl="1" indent="0">
              <a:buNone/>
            </a:pPr>
            <a:endParaRPr lang="de-DE" sz="180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58DDC6B-F877-5645-A162-6407182DC441}"/>
              </a:ext>
            </a:extLst>
          </p:cNvPr>
          <p:cNvGrpSpPr/>
          <p:nvPr/>
        </p:nvGrpSpPr>
        <p:grpSpPr>
          <a:xfrm>
            <a:off x="3268745" y="2415429"/>
            <a:ext cx="2107838" cy="185618"/>
            <a:chOff x="4318321" y="3211725"/>
            <a:chExt cx="2810451" cy="247490"/>
          </a:xfrm>
        </p:grpSpPr>
        <p:sp>
          <p:nvSpPr>
            <p:cNvPr id="6" name="Inhaltsplatzhalter 6">
              <a:extLst>
                <a:ext uri="{FF2B5EF4-FFF2-40B4-BE49-F238E27FC236}">
                  <a16:creationId xmlns:a16="http://schemas.microsoft.com/office/drawing/2014/main" id="{E5B2B2E1-D501-D84C-92BE-3CC0C49B04D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900" b="1" spc="3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50E7F327-DCDE-7F40-9898-00EFFA6540A9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97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717006B1-1989-7D4D-9D31-090F28D127D2}"/>
              </a:ext>
            </a:extLst>
          </p:cNvPr>
          <p:cNvCxnSpPr>
            <a:cxnSpLocks/>
          </p:cNvCxnSpPr>
          <p:nvPr/>
        </p:nvCxnSpPr>
        <p:spPr>
          <a:xfrm flipH="1">
            <a:off x="2002813" y="2508238"/>
            <a:ext cx="1456821" cy="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B9DEFC-8159-AA4D-BF84-F5F620A962EB}"/>
              </a:ext>
            </a:extLst>
          </p:cNvPr>
          <p:cNvGrpSpPr/>
          <p:nvPr/>
        </p:nvGrpSpPr>
        <p:grpSpPr>
          <a:xfrm>
            <a:off x="3268173" y="3309772"/>
            <a:ext cx="2107838" cy="185618"/>
            <a:chOff x="4318321" y="3211725"/>
            <a:chExt cx="2810451" cy="247490"/>
          </a:xfrm>
        </p:grpSpPr>
        <p:sp>
          <p:nvSpPr>
            <p:cNvPr id="13" name="Inhaltsplatzhalter 6">
              <a:extLst>
                <a:ext uri="{FF2B5EF4-FFF2-40B4-BE49-F238E27FC236}">
                  <a16:creationId xmlns:a16="http://schemas.microsoft.com/office/drawing/2014/main" id="{3FDCB198-28E1-2740-8CC6-A7E8473B2FE0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900" b="1" spc="3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7E0446E-3F01-8A49-A512-F0726F65F2A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97"/>
            </a:p>
          </p:txBody>
        </p:sp>
      </p:grp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D1FF7770-33F7-7F4F-8C8B-7256383967EF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408579" y="3391250"/>
            <a:ext cx="1049973" cy="1133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92B0BBD-3794-7543-A95A-6FAB1DFCA4AB}"/>
              </a:ext>
            </a:extLst>
          </p:cNvPr>
          <p:cNvGrpSpPr/>
          <p:nvPr/>
        </p:nvGrpSpPr>
        <p:grpSpPr>
          <a:xfrm>
            <a:off x="3268745" y="4031768"/>
            <a:ext cx="2107838" cy="185618"/>
            <a:chOff x="4318321" y="3211725"/>
            <a:chExt cx="2810451" cy="247490"/>
          </a:xfrm>
        </p:grpSpPr>
        <p:sp>
          <p:nvSpPr>
            <p:cNvPr id="17" name="Inhaltsplatzhalter 6">
              <a:extLst>
                <a:ext uri="{FF2B5EF4-FFF2-40B4-BE49-F238E27FC236}">
                  <a16:creationId xmlns:a16="http://schemas.microsoft.com/office/drawing/2014/main" id="{228B092E-9D7A-EC47-85E9-EE2B7600DE19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900" b="1" spc="3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C21580C-3622-DE44-ABEB-3E2518E5882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097"/>
            </a:p>
          </p:txBody>
        </p:sp>
      </p:grpSp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1568027" y="4124577"/>
            <a:ext cx="1891607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Inhaltsplatzhalter 6">
            <a:extLst>
              <a:ext uri="{FF2B5EF4-FFF2-40B4-BE49-F238E27FC236}">
                <a16:creationId xmlns:a16="http://schemas.microsoft.com/office/drawing/2014/main" id="{5E324205-1C10-0B47-8173-F34B32D57D46}"/>
              </a:ext>
            </a:extLst>
          </p:cNvPr>
          <p:cNvSpPr txBox="1">
            <a:spLocks/>
          </p:cNvSpPr>
          <p:nvPr/>
        </p:nvSpPr>
        <p:spPr>
          <a:xfrm>
            <a:off x="3268173" y="1266551"/>
            <a:ext cx="2107838" cy="9668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900" b="1" spc="31" dirty="0">
                <a:solidFill>
                  <a:srgbClr val="9E60B8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Globale Daten</a:t>
            </a:r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900" spc="31" dirty="0" err="1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Greetings</a:t>
            </a:r>
            <a:endParaRPr lang="de-DE" sz="900" spc="31" dirty="0">
              <a:solidFill>
                <a:srgbClr val="36544F"/>
              </a:solidFill>
              <a:latin typeface="Source Sans Pro" panose="020B0503030403020204" pitchFamily="34" charset="0"/>
              <a:ea typeface="Source Sans Pro Semibold" charset="0"/>
              <a:cs typeface="Source Sans Pro Semibold" charset="0"/>
            </a:endParaRPr>
          </a:p>
          <a:p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Filter</a:t>
            </a:r>
          </a:p>
          <a:p>
            <a:pPr marL="0" indent="0">
              <a:buNone/>
            </a:pPr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</a:rPr>
              <a:t>und </a:t>
            </a:r>
            <a:r>
              <a:rPr lang="de-DE" sz="900" b="1" spc="31" dirty="0">
                <a:solidFill>
                  <a:srgbClr val="9E60B8"/>
                </a:solidFill>
                <a:latin typeface="Source Sans Pro" panose="020B0503030403020204" pitchFamily="34" charset="0"/>
              </a:rPr>
              <a:t>globale Aktionen</a:t>
            </a:r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</a:rPr>
              <a:t>setzen des Filters</a:t>
            </a:r>
          </a:p>
          <a:p>
            <a:r>
              <a:rPr lang="de-DE" sz="900" spc="31" dirty="0">
                <a:solidFill>
                  <a:srgbClr val="36544F"/>
                </a:solidFill>
                <a:latin typeface="Source Sans Pro" panose="020B0503030403020204" pitchFamily="34" charset="0"/>
              </a:rPr>
              <a:t>entfernen des Filters</a:t>
            </a: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DB82696A-48DA-814A-9FFD-4D8FB37A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48" y="1881022"/>
            <a:ext cx="1819275" cy="2857500"/>
          </a:xfrm>
          <a:prstGeom prst="rect">
            <a:avLst/>
          </a:prstGeom>
        </p:spPr>
      </p:pic>
      <p:cxnSp>
        <p:nvCxnSpPr>
          <p:cNvPr id="20" name="Gerader Verbinder 21">
            <a:extLst>
              <a:ext uri="{FF2B5EF4-FFF2-40B4-BE49-F238E27FC236}">
                <a16:creationId xmlns:a16="http://schemas.microsoft.com/office/drawing/2014/main" id="{5E31A2C2-BC0B-314F-9A08-7DC85A16A9C5}"/>
              </a:ext>
            </a:extLst>
          </p:cNvPr>
          <p:cNvCxnSpPr>
            <a:cxnSpLocks/>
          </p:cNvCxnSpPr>
          <p:nvPr/>
        </p:nvCxnSpPr>
        <p:spPr>
          <a:xfrm flipH="1">
            <a:off x="2462164" y="1350391"/>
            <a:ext cx="774176" cy="608822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397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FB8E20"/>
                </a:solidFill>
              </a:rPr>
              <a:t>Der klassische React Weg: </a:t>
            </a:r>
            <a:r>
              <a:rPr lang="de-DE" sz="1800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1500" b="0" dirty="0">
                <a:solidFill>
                  <a:srgbClr val="36544F"/>
                </a:solidFill>
              </a:rPr>
              <a:t>Unterkomponenten können Aktionen/Events auslösen, Aufruf von Callback-Funktionen</a:t>
            </a:r>
            <a:endParaRPr lang="de-DE" sz="1500" dirty="0"/>
          </a:p>
          <a:p>
            <a:pPr marL="342900" lvl="1" indent="0">
              <a:buNone/>
            </a:pPr>
            <a:endParaRPr lang="de-DE" sz="1800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3080798" y="2013331"/>
            <a:ext cx="0" cy="1729461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568523" y="3768479"/>
            <a:ext cx="81144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CF338978-8C34-DF43-A5B5-1BB3D0DD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48" y="1881022"/>
            <a:ext cx="1819275" cy="28575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444797" y="2013331"/>
            <a:ext cx="643148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568523" y="3741972"/>
            <a:ext cx="51942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2705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FB8E20"/>
                </a:solidFill>
              </a:rPr>
              <a:t>Der klassische React Weg: </a:t>
            </a:r>
            <a:r>
              <a:rPr lang="de-DE" sz="1800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1500" b="0" dirty="0">
                <a:solidFill>
                  <a:srgbClr val="36544F"/>
                </a:solidFill>
              </a:rPr>
              <a:t>Typischer  Datenfluss und </a:t>
            </a:r>
            <a:r>
              <a:rPr lang="de-DE" sz="1500" b="0" dirty="0" err="1">
                <a:solidFill>
                  <a:srgbClr val="36544F"/>
                </a:solidFill>
              </a:rPr>
              <a:t>Renderzyklus</a:t>
            </a:r>
            <a:r>
              <a:rPr lang="de-DE" sz="1500" b="0" dirty="0">
                <a:solidFill>
                  <a:srgbClr val="36544F"/>
                </a:solidFill>
              </a:rPr>
              <a:t> bleibt erhalten: Zustandsänderung -&gt; Rendern</a:t>
            </a:r>
            <a:endParaRPr lang="de-DE" sz="1500" dirty="0"/>
          </a:p>
          <a:p>
            <a:pPr marL="342900" lvl="1" indent="0">
              <a:buNone/>
            </a:pPr>
            <a:endParaRPr lang="de-DE" sz="1800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3080798" y="2013331"/>
            <a:ext cx="0" cy="1729461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568523" y="3768479"/>
            <a:ext cx="81144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2CAB970-5EEF-A74E-B451-D0FEF879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48" y="1881022"/>
            <a:ext cx="1819275" cy="28575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444797" y="2013331"/>
            <a:ext cx="643148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568523" y="3741972"/>
            <a:ext cx="51942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9092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 err="1"/>
              <a:t>React</a:t>
            </a:r>
            <a:r>
              <a:rPr lang="de-DE" sz="1800" dirty="0"/>
              <a:t> </a:t>
            </a:r>
            <a:r>
              <a:rPr lang="de-DE" sz="1800" dirty="0" err="1"/>
              <a:t>Context</a:t>
            </a:r>
            <a:r>
              <a:rPr lang="de-DE" sz="1800" dirty="0"/>
              <a:t> API</a:t>
            </a:r>
            <a:r>
              <a:rPr lang="de-DE" sz="1800" b="0" dirty="0">
                <a:solidFill>
                  <a:srgbClr val="36544F"/>
                </a:solidFill>
              </a:rPr>
              <a:t>: Provider stellt Daten und Aktionen zur Verfügung</a:t>
            </a:r>
            <a:endParaRPr lang="de-DE" sz="180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350" b="0" dirty="0">
                <a:solidFill>
                  <a:srgbClr val="36544F"/>
                </a:solidFill>
              </a:rPr>
              <a:t>Verhalten ähnlich wie Properties durchreichen,</a:t>
            </a:r>
          </a:p>
          <a:p>
            <a:pPr marL="0" indent="0">
              <a:buNone/>
            </a:pPr>
            <a:r>
              <a:rPr lang="de-DE" sz="1350" b="0" dirty="0">
                <a:solidFill>
                  <a:srgbClr val="36544F"/>
                </a:solidFill>
              </a:rPr>
              <a:t>aber ohne Properties durch zu reichen</a:t>
            </a:r>
          </a:p>
          <a:p>
            <a:pPr marL="0" indent="0">
              <a:buNone/>
            </a:pPr>
            <a:endParaRPr lang="de-DE" sz="1800" dirty="0"/>
          </a:p>
          <a:p>
            <a:pPr marL="342900" lvl="1" indent="0">
              <a:buNone/>
            </a:pPr>
            <a:endParaRPr lang="de-DE" sz="18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948" y="1881022"/>
            <a:ext cx="1819275" cy="285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911948" y="1813205"/>
            <a:ext cx="2306288" cy="3010779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88C17F-E275-3F47-A783-7A0E61B91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745" y="1921036"/>
            <a:ext cx="1972786" cy="270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08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1009650" y="769545"/>
            <a:ext cx="7124700" cy="39969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/>
              <a:t>Externes </a:t>
            </a:r>
            <a:r>
              <a:rPr lang="de-DE" sz="1800" dirty="0" err="1"/>
              <a:t>Statemanagement</a:t>
            </a:r>
            <a:r>
              <a:rPr lang="de-DE" sz="1800" b="0" dirty="0">
                <a:solidFill>
                  <a:srgbClr val="36544F"/>
                </a:solidFill>
              </a:rPr>
              <a:t>: Zustand wandert aus den Komponenten</a:t>
            </a:r>
            <a:endParaRPr lang="de-DE" sz="180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350" b="0" dirty="0">
                <a:solidFill>
                  <a:srgbClr val="36544F"/>
                </a:solidFill>
              </a:rPr>
              <a:t>Prominente Vertreter: </a:t>
            </a:r>
            <a:r>
              <a:rPr lang="de-DE" sz="1350" b="0" dirty="0" err="1">
                <a:solidFill>
                  <a:srgbClr val="1778B8"/>
                </a:solidFill>
              </a:rPr>
              <a:t>Redux</a:t>
            </a:r>
            <a:r>
              <a:rPr lang="de-DE" sz="1350" b="0" dirty="0">
                <a:solidFill>
                  <a:srgbClr val="36544F"/>
                </a:solidFill>
              </a:rPr>
              <a:t> oder </a:t>
            </a:r>
            <a:r>
              <a:rPr lang="de-DE" sz="1350" b="0" dirty="0" err="1">
                <a:solidFill>
                  <a:srgbClr val="1778B8"/>
                </a:solidFill>
              </a:rPr>
              <a:t>MobX</a:t>
            </a:r>
            <a:endParaRPr lang="de-DE" sz="135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350" b="0" dirty="0">
                <a:solidFill>
                  <a:srgbClr val="9E60B8"/>
                </a:solidFill>
              </a:rPr>
              <a:t>Store</a:t>
            </a:r>
            <a:r>
              <a:rPr lang="de-DE" sz="1350" b="0" dirty="0">
                <a:solidFill>
                  <a:srgbClr val="36544F"/>
                </a:solidFill>
              </a:rPr>
              <a:t> hält globale Daten und Logik, Komponenten lesen direkt daraus</a:t>
            </a:r>
          </a:p>
          <a:p>
            <a:pPr marL="0" indent="0">
              <a:buNone/>
            </a:pPr>
            <a:endParaRPr lang="de-DE" sz="1800" dirty="0"/>
          </a:p>
          <a:p>
            <a:pPr marL="342900" lvl="1" indent="0">
              <a:buNone/>
            </a:pPr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589" y="1837078"/>
            <a:ext cx="2473988" cy="296303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948" y="1881022"/>
            <a:ext cx="1819275" cy="28575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911948" y="1813205"/>
            <a:ext cx="2306288" cy="3010779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2538423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</p:spTree>
    <p:extLst>
      <p:ext uri="{BB962C8B-B14F-4D97-AF65-F5344CB8AC3E}">
        <p14:creationId xmlns:p14="http://schemas.microsoft.com/office/powerpoint/2010/main" val="3257662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https://</a:t>
            </a:r>
            <a:r>
              <a:rPr lang="de-DE" dirty="0" err="1">
                <a:solidFill>
                  <a:srgbClr val="FB8E20"/>
                </a:solidFill>
              </a:rPr>
              <a:t>reactjs.org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956231" y="4827933"/>
            <a:ext cx="38731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760" y="3140451"/>
            <a:ext cx="5485453" cy="1030909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1533917" y="2768009"/>
            <a:ext cx="69762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6376803" y="2768009"/>
            <a:ext cx="784190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151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  <p:sp>
        <p:nvSpPr>
          <p:cNvPr id="9" name="Inhaltsplatzhalter 4">
            <a:extLst>
              <a:ext uri="{FF2B5EF4-FFF2-40B4-BE49-F238E27FC236}">
                <a16:creationId xmlns:a16="http://schemas.microsoft.com/office/drawing/2014/main" id="{41AEF8B3-F072-524E-95DB-297906CDBFBB}"/>
              </a:ext>
            </a:extLst>
          </p:cNvPr>
          <p:cNvSpPr txBox="1">
            <a:spLocks/>
          </p:cNvSpPr>
          <p:nvPr/>
        </p:nvSpPr>
        <p:spPr>
          <a:xfrm>
            <a:off x="4055821" y="769545"/>
            <a:ext cx="4078529" cy="47236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C00000"/>
                </a:solidFill>
              </a:rPr>
              <a:t>Neue Doku: https://</a:t>
            </a:r>
            <a:r>
              <a:rPr lang="de-DE" sz="1800" dirty="0" err="1">
                <a:solidFill>
                  <a:srgbClr val="C00000"/>
                </a:solidFill>
              </a:rPr>
              <a:t>beta.reactjs.org</a:t>
            </a:r>
            <a:endParaRPr lang="de-DE" sz="18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b="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9647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1: CSS und CSS Modules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Support für CSS (Modules) ist eingebaut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Unterstützt wird dabei auch SASS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618077" y="2219828"/>
            <a:ext cx="7022206" cy="28226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...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&lt;/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)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BF50CEF-5ABF-2343-B545-203D9BD3F49F}"/>
              </a:ext>
            </a:extLst>
          </p:cNvPr>
          <p:cNvSpPr/>
          <p:nvPr/>
        </p:nvSpPr>
        <p:spPr>
          <a:xfrm>
            <a:off x="918793" y="2166562"/>
            <a:ext cx="1547218" cy="466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05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endParaRPr lang="de-DE" sz="105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05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scss</a:t>
            </a:r>
            <a:r>
              <a:rPr lang="de-DE" sz="105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96AC0D-DE35-884B-80D9-2590D4A5BC1E}"/>
              </a:ext>
            </a:extLst>
          </p:cNvPr>
          <p:cNvSpPr/>
          <p:nvPr/>
        </p:nvSpPr>
        <p:spPr>
          <a:xfrm>
            <a:off x="918794" y="3184657"/>
            <a:ext cx="1467068" cy="4667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05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GreetingTable.js</a:t>
            </a:r>
            <a:endParaRPr lang="de-DE" sz="105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05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tsx</a:t>
            </a:r>
            <a:r>
              <a:rPr lang="de-DE" sz="105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53625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Styles werden direkt in JavaScript-Code geschrieben</a:t>
            </a:r>
          </a:p>
          <a:p>
            <a:r>
              <a:rPr lang="de-DE" b="0" dirty="0">
                <a:solidFill>
                  <a:srgbClr val="36544F"/>
                </a:solidFill>
              </a:rPr>
              <a:t>Vielleicht konsequenteste Umsetzung der Komponenten Idee</a:t>
            </a:r>
          </a:p>
          <a:p>
            <a:r>
              <a:rPr lang="de-DE" b="0" dirty="0">
                <a:solidFill>
                  <a:srgbClr val="36544F"/>
                </a:solidFill>
              </a:rPr>
              <a:t>Ermöglicht Anpassung der Styles zur Laufzeit, z.B. abhängig von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Nicht unumstritten (was machen Leute, die CSS, aber kein JS können?)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Bekannte Vertreter: </a:t>
            </a:r>
          </a:p>
          <a:p>
            <a:pPr lvl="1"/>
            <a:r>
              <a:rPr lang="de-DE" dirty="0" err="1">
                <a:solidFill>
                  <a:srgbClr val="36544F"/>
                </a:solidFill>
              </a:rPr>
              <a:t>Styled</a:t>
            </a:r>
            <a:r>
              <a:rPr lang="de-DE" dirty="0">
                <a:solidFill>
                  <a:srgbClr val="36544F"/>
                </a:solidFill>
              </a:rPr>
              <a:t> Components </a:t>
            </a:r>
            <a:r>
              <a:rPr lang="de-DE" dirty="0">
                <a:solidFill>
                  <a:srgbClr val="36544F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https://styled-components.com</a:t>
            </a:r>
            <a:r>
              <a:rPr lang="de-DE" dirty="0">
                <a:solidFill>
                  <a:srgbClr val="36544F"/>
                </a:solidFill>
              </a:rPr>
              <a:t> 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Emotion </a:t>
            </a:r>
            <a:r>
              <a:rPr lang="de-DE" dirty="0">
                <a:solidFill>
                  <a:srgbClr val="36544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https://emotion.sh/docs/@emotion/react</a:t>
            </a:r>
            <a:r>
              <a:rPr lang="de-DE" dirty="0">
                <a:solidFill>
                  <a:srgbClr val="36544F"/>
                </a:solidFill>
              </a:rPr>
              <a:t> 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9584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2208012" y="1609418"/>
            <a:ext cx="7022206" cy="12017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984513" y="2013398"/>
            <a:ext cx="92525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</p:spTree>
    <p:extLst>
      <p:ext uri="{BB962C8B-B14F-4D97-AF65-F5344CB8AC3E}">
        <p14:creationId xmlns:p14="http://schemas.microsoft.com/office/powerpoint/2010/main" val="124765148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2208012" y="1609418"/>
            <a:ext cx="7022206" cy="26200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097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styled-components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097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097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font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-size: ${</a:t>
            </a:r>
            <a:r>
              <a:rPr lang="de-DE" sz="1097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</a:t>
            </a:r>
            <a:r>
              <a:rPr lang="de-DE" sz="1097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=&gt; </a:t>
            </a:r>
            <a:r>
              <a:rPr lang="de-DE" sz="1097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props.greetings.length</a:t>
            </a:r>
            <a:r>
              <a:rPr lang="de-DE" sz="1097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&gt; 10 ? "15px" : "20px"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984513" y="2013398"/>
            <a:ext cx="92525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1009650" y="2797986"/>
            <a:ext cx="1159292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</p:spTree>
    <p:extLst>
      <p:ext uri="{BB962C8B-B14F-4D97-AF65-F5344CB8AC3E}">
        <p14:creationId xmlns:p14="http://schemas.microsoft.com/office/powerpoint/2010/main" val="30694709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2208012" y="1609418"/>
            <a:ext cx="7022206" cy="3227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props.className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}&gt; 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 &lt;/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import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from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"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styled-components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097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RawGreetingTable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font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-size: ${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=&gt; 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</a:t>
            </a:r>
            <a:r>
              <a:rPr lang="de-DE" sz="1097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de-DE" sz="1097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.length</a:t>
            </a: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&gt; 10 ? "15px" : "20px" }</a:t>
            </a:r>
          </a:p>
          <a:p>
            <a:pPr>
              <a:lnSpc>
                <a:spcPct val="120000"/>
              </a:lnSpc>
            </a:pPr>
            <a:r>
              <a:rPr lang="de-DE" sz="1097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097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097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GreetingApp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</a:t>
            </a:r>
            <a:r>
              <a:rPr lang="en-US" sz="1097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097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={...} /&gt; </a:t>
            </a:r>
          </a:p>
          <a:p>
            <a:pPr>
              <a:lnSpc>
                <a:spcPct val="120000"/>
              </a:lnSpc>
            </a:pPr>
            <a:r>
              <a:rPr lang="en-US" sz="1097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984513" y="2013398"/>
            <a:ext cx="92525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1009650" y="2797986"/>
            <a:ext cx="1159292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8F6389-17A2-D44C-B042-B9D2DC1E2C6C}"/>
              </a:ext>
            </a:extLst>
          </p:cNvPr>
          <p:cNvSpPr txBox="1"/>
          <p:nvPr/>
        </p:nvSpPr>
        <p:spPr>
          <a:xfrm>
            <a:off x="1045001" y="4177747"/>
            <a:ext cx="906017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Verwendung</a:t>
            </a:r>
          </a:p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wie gewohnt</a:t>
            </a:r>
          </a:p>
        </p:txBody>
      </p:sp>
    </p:spTree>
    <p:extLst>
      <p:ext uri="{BB962C8B-B14F-4D97-AF65-F5344CB8AC3E}">
        <p14:creationId xmlns:p14="http://schemas.microsoft.com/office/powerpoint/2010/main" val="35329302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Texte und Daten übersetzen und korrekt formatieren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react-intl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https://formatjs.io/docs/react-intl/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react-i18next (</a:t>
            </a:r>
            <a:r>
              <a:rPr lang="de-DE" b="0" dirty="0">
                <a:solidFill>
                  <a:srgbClr val="36544F"/>
                </a:solidFill>
                <a:hlinkClick r:id="rId3"/>
              </a:rPr>
              <a:t>https://react.i18next.com/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Sehr ähnliches Feature-Set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Einlesen von Sprach-Dateien vom Server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Übersetzen von Texten inkl. Platzhaltern,  Plural etc.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Formatieren von Datum und Zahlen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Dynamisches Umstellen des </a:t>
            </a:r>
            <a:r>
              <a:rPr lang="de-DE" b="0" dirty="0" err="1">
                <a:solidFill>
                  <a:srgbClr val="36544F"/>
                </a:solidFill>
              </a:rPr>
              <a:t>Locales</a:t>
            </a:r>
            <a:r>
              <a:rPr lang="de-DE" b="0" dirty="0">
                <a:solidFill>
                  <a:srgbClr val="36544F"/>
                </a:solidFill>
              </a:rPr>
              <a:t> zur Laufzeit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Empfehlung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Verwenden, was besser gefällt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1818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react-i18next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466070" y="1364346"/>
            <a:ext cx="7022206" cy="31398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 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 </a:t>
            </a:r>
            <a:r>
              <a:rPr lang="de-DE" sz="11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= </a:t>
            </a:r>
            <a:r>
              <a:rPr lang="de-DE" sz="11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useTranslation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1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&lt;h1&gt;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{</a:t>
            </a:r>
            <a:r>
              <a:rPr lang="de-DE" sz="11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</a:t>
            </a:r>
            <a:r>
              <a:rPr lang="de-DE" sz="1100" b="1" dirty="0" err="1">
                <a:solidFill>
                  <a:srgbClr val="B58900"/>
                </a:solidFill>
                <a:latin typeface="Source Code Pro" charset="0"/>
                <a:ea typeface="Source Code Pro" charset="0"/>
                <a:cs typeface="Source Code Pro" charset="0"/>
              </a:rPr>
              <a:t>tableHeader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 { </a:t>
            </a:r>
            <a:r>
              <a:rPr lang="de-DE" sz="11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greetings.length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})}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&lt;/h1&gt;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1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(de)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1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"Ein Gruß",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1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1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"Angezeigt werden {{</a:t>
            </a:r>
            <a:r>
              <a:rPr lang="de-DE" sz="11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Grüße"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43527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Klein und einfach starten...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Bordmittel lernen und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die allermeisten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-Cases gibt mittlerweile De-facto-Standards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985990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A7CEBC02-4F53-114E-B2E6-0EABA14C33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378" r="9667" b="6404"/>
          <a:stretch/>
        </p:blipFill>
        <p:spPr>
          <a:xfrm>
            <a:off x="-4186" y="0"/>
            <a:ext cx="9144000" cy="514350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BA412860-95A6-E74D-B2F6-7A43A54D5EEB}"/>
              </a:ext>
            </a:extLst>
          </p:cNvPr>
          <p:cNvSpPr/>
          <p:nvPr/>
        </p:nvSpPr>
        <p:spPr>
          <a:xfrm>
            <a:off x="-63610" y="-1"/>
            <a:ext cx="9211796" cy="4550833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6" y="1352087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/>
              <a:t>@</a:t>
            </a:r>
            <a:r>
              <a:rPr lang="de-DE" sz="1050" spc="60" dirty="0" err="1"/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1381032" y="290602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1386473" y="527081"/>
            <a:ext cx="15824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1813752"/>
            <a:ext cx="6195840" cy="83726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500" b="1" dirty="0">
                <a:solidFill>
                  <a:srgbClr val="36544F"/>
                </a:solidFill>
                <a:hlinkClick r:id="rId4"/>
              </a:rPr>
              <a:t>https://react.schule/cd2022-react</a:t>
            </a:r>
            <a:endParaRPr lang="de-DE" sz="15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Meine Workshops: </a:t>
            </a:r>
            <a:r>
              <a:rPr lang="de-DE" sz="1500" b="1" dirty="0">
                <a:solidFill>
                  <a:srgbClr val="36544F"/>
                </a:solidFill>
                <a:hlinkClick r:id="rId5"/>
              </a:rPr>
              <a:t>https://react.schule</a:t>
            </a:r>
            <a:endParaRPr lang="de-DE" sz="15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 err="1">
                <a:solidFill>
                  <a:srgbClr val="36544F"/>
                </a:solidFill>
              </a:rPr>
              <a:t>nils@nilshartmann.net</a:t>
            </a:r>
            <a:endParaRPr lang="de-DE" sz="1500" b="1" dirty="0">
              <a:solidFill>
                <a:srgbClr val="36544F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940F7F73-FABE-BA43-AA04-E55FB29341AE}"/>
              </a:ext>
            </a:extLst>
          </p:cNvPr>
          <p:cNvSpPr/>
          <p:nvPr/>
        </p:nvSpPr>
        <p:spPr>
          <a:xfrm>
            <a:off x="848878" y="829221"/>
            <a:ext cx="74378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sz="9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40C1051-C8C5-1343-A833-F88A9E8DAD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44952" y="3067062"/>
            <a:ext cx="1319834" cy="1319834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E3D8F7D9-EC14-F54F-A940-E30D5F4A2A15}"/>
              </a:ext>
            </a:extLst>
          </p:cNvPr>
          <p:cNvSpPr/>
          <p:nvPr/>
        </p:nvSpPr>
        <p:spPr>
          <a:xfrm>
            <a:off x="3844953" y="2717993"/>
            <a:ext cx="1328205" cy="34906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184720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https://</a:t>
            </a:r>
            <a:r>
              <a:rPr lang="de-DE" dirty="0" err="1">
                <a:solidFill>
                  <a:srgbClr val="FB8E20"/>
                </a:solidFill>
              </a:rPr>
              <a:t>reactjs.org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In ernsthaften Anwendungen werden weitere Bibliotheken benötigt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956231" y="4827933"/>
            <a:ext cx="38731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760" y="3140451"/>
            <a:ext cx="5485453" cy="1030909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1533917" y="2768009"/>
            <a:ext cx="69762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6376803" y="2768009"/>
            <a:ext cx="784190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151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  <p:sp>
        <p:nvSpPr>
          <p:cNvPr id="9" name="Inhaltsplatzhalter 4">
            <a:extLst>
              <a:ext uri="{FF2B5EF4-FFF2-40B4-BE49-F238E27FC236}">
                <a16:creationId xmlns:a16="http://schemas.microsoft.com/office/drawing/2014/main" id="{66D44F99-FC4E-FE41-8409-273A22035AB9}"/>
              </a:ext>
            </a:extLst>
          </p:cNvPr>
          <p:cNvSpPr txBox="1">
            <a:spLocks/>
          </p:cNvSpPr>
          <p:nvPr/>
        </p:nvSpPr>
        <p:spPr>
          <a:xfrm>
            <a:off x="4055821" y="769545"/>
            <a:ext cx="4078529" cy="472361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800" dirty="0">
                <a:solidFill>
                  <a:srgbClr val="C00000"/>
                </a:solidFill>
              </a:rPr>
              <a:t>Neue Doku: https://</a:t>
            </a:r>
            <a:r>
              <a:rPr lang="de-DE" sz="1800" dirty="0" err="1">
                <a:solidFill>
                  <a:srgbClr val="C00000"/>
                </a:solidFill>
              </a:rPr>
              <a:t>beta.reactjs.org</a:t>
            </a:r>
            <a:endParaRPr lang="de-DE" sz="180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b="0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de-DE" sz="1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502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95" y="1121898"/>
            <a:ext cx="5751574" cy="13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15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95" y="1121898"/>
            <a:ext cx="5751574" cy="133613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5C99549-4B86-2543-B89B-21790B2F752D}"/>
              </a:ext>
            </a:extLst>
          </p:cNvPr>
          <p:cNvSpPr txBox="1"/>
          <p:nvPr/>
        </p:nvSpPr>
        <p:spPr>
          <a:xfrm>
            <a:off x="4151279" y="1667077"/>
            <a:ext cx="76495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16.8</a:t>
            </a:r>
          </a:p>
          <a:p>
            <a:endParaRPr lang="de-DE" sz="105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Sans Pro" panose="020B0503030403020204" pitchFamily="34" charset="0"/>
              </a:rPr>
              <a:t>Hook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EBC4A4-8245-C347-8229-47C32B15F304}"/>
              </a:ext>
            </a:extLst>
          </p:cNvPr>
          <p:cNvSpPr txBox="1"/>
          <p:nvPr/>
        </p:nvSpPr>
        <p:spPr>
          <a:xfrm>
            <a:off x="3212590" y="1667078"/>
            <a:ext cx="814647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16.6</a:t>
            </a:r>
          </a:p>
          <a:p>
            <a:endParaRPr lang="de-DE" sz="105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9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Suspense</a:t>
            </a:r>
            <a:r>
              <a:rPr lang="de-DE" sz="900" dirty="0">
                <a:solidFill>
                  <a:srgbClr val="9E60B8"/>
                </a:solidFill>
                <a:latin typeface="Source Sans Pro" panose="020B0503030403020204" pitchFamily="34" charset="0"/>
              </a:rPr>
              <a:t>,</a:t>
            </a:r>
            <a:br>
              <a:rPr lang="de-DE" sz="900" dirty="0">
                <a:solidFill>
                  <a:srgbClr val="9E60B8"/>
                </a:solidFill>
                <a:latin typeface="Source Sans Pro" panose="020B0503030403020204" pitchFamily="34" charset="0"/>
              </a:rPr>
            </a:br>
            <a:r>
              <a:rPr lang="de-DE" sz="9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Lazy</a:t>
            </a:r>
            <a:r>
              <a:rPr lang="de-DE" sz="900" dirty="0">
                <a:solidFill>
                  <a:srgbClr val="9E60B8"/>
                </a:solidFill>
                <a:latin typeface="Source Sans Pro" panose="020B0503030403020204" pitchFamily="34" charset="0"/>
              </a:rPr>
              <a:t> </a:t>
            </a:r>
            <a:r>
              <a:rPr lang="de-DE" sz="9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Loading</a:t>
            </a:r>
            <a:endParaRPr lang="de-DE" sz="900" dirty="0">
              <a:solidFill>
                <a:srgbClr val="9E60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F605159-DC66-FD47-9B1D-86E2B7642326}"/>
              </a:ext>
            </a:extLst>
          </p:cNvPr>
          <p:cNvSpPr/>
          <p:nvPr/>
        </p:nvSpPr>
        <p:spPr>
          <a:xfrm>
            <a:off x="1009650" y="2851854"/>
            <a:ext cx="36817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 Features und APIs in </a:t>
            </a:r>
            <a:r>
              <a:rPr lang="de-DE" sz="1400" b="1" dirty="0">
                <a:solidFill>
                  <a:srgbClr val="9E60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Minor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-Versionen!</a:t>
            </a:r>
          </a:p>
        </p:txBody>
      </p:sp>
    </p:spTree>
    <p:extLst>
      <p:ext uri="{BB962C8B-B14F-4D97-AF65-F5344CB8AC3E}">
        <p14:creationId xmlns:p14="http://schemas.microsoft.com/office/powerpoint/2010/main" val="3560170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08F5A936-66B7-2C4F-BDE9-01B6547EE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4747" y="2170615"/>
            <a:ext cx="2414993" cy="50046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45082C1-065D-4D41-8376-25EE7BBD8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695" y="1122488"/>
            <a:ext cx="5751574" cy="133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13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2283</Words>
  <Application>Microsoft Macintosh PowerPoint</Application>
  <PresentationFormat>Bildschirmpräsentation (16:9)</PresentationFormat>
  <Paragraphs>576</Paragraphs>
  <Slides>58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71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Source Sans Pro Semibold</vt:lpstr>
      <vt:lpstr>Office-Design</vt:lpstr>
      <vt:lpstr>Code Days Online | 2. Februar 2022 | @nilshartmann</vt:lpstr>
      <vt:lpstr>https://nilshartmann.net</vt:lpstr>
      <vt:lpstr>PowerPoint-Präsentation</vt:lpstr>
      <vt:lpstr>React</vt:lpstr>
      <vt:lpstr>React</vt:lpstr>
      <vt:lpstr>React</vt:lpstr>
      <vt:lpstr>Releasezyklen</vt:lpstr>
      <vt:lpstr>Releasezyklen</vt:lpstr>
      <vt:lpstr>Releasezyklen</vt:lpstr>
      <vt:lpstr>Releasezyklen</vt:lpstr>
      <vt:lpstr>Releasezyklen</vt:lpstr>
      <vt:lpstr>Releasezyklen</vt:lpstr>
      <vt:lpstr>Beispiel: Die Greeting App</vt:lpstr>
      <vt:lpstr>Greeting App: Komponenten</vt:lpstr>
      <vt:lpstr>Komponenten</vt:lpstr>
      <vt:lpstr>Komponenten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Komponenten werden zu Applikationen aggregiert</vt:lpstr>
      <vt:lpstr>Arbeiten mit veränderlichen Daten</vt:lpstr>
      <vt:lpstr>State</vt:lpstr>
      <vt:lpstr>Beispiel: Eingabefeld</vt:lpstr>
      <vt:lpstr>Beispiel: Eingabefeld</vt:lpstr>
      <vt:lpstr>Beispiel: Eingabefeld</vt:lpstr>
      <vt:lpstr>Rendering von Komponenten</vt:lpstr>
      <vt:lpstr>TypeScript</vt:lpstr>
      <vt:lpstr>Mit React loslegen</vt:lpstr>
      <vt:lpstr>Mit React loslegen</vt:lpstr>
      <vt:lpstr>PowerPoint-Präsentation</vt:lpstr>
      <vt:lpstr>Routing</vt:lpstr>
      <vt:lpstr>Data Fetching</vt:lpstr>
      <vt:lpstr>Data Fetching</vt:lpstr>
      <vt:lpstr>Data Fetching</vt:lpstr>
      <vt:lpstr>Testen von Komponenten</vt:lpstr>
      <vt:lpstr>Testen von Komponenten</vt:lpstr>
      <vt:lpstr>Testen von Komponenten</vt:lpstr>
      <vt:lpstr>PowerPoint-Präsentation</vt:lpstr>
      <vt:lpstr>globaler Zustand</vt:lpstr>
      <vt:lpstr>globlaer Zustand</vt:lpstr>
      <vt:lpstr>Globale Daten</vt:lpstr>
      <vt:lpstr>Globale Daten</vt:lpstr>
      <vt:lpstr>Globale Daten</vt:lpstr>
      <vt:lpstr>Globaler Zustand</vt:lpstr>
      <vt:lpstr>Globaler Zustand</vt:lpstr>
      <vt:lpstr>Styling (CSS)</vt:lpstr>
      <vt:lpstr>Styling (CSS)</vt:lpstr>
      <vt:lpstr>Styling (CSS)</vt:lpstr>
      <vt:lpstr>Styling (CSS)</vt:lpstr>
      <vt:lpstr>Styling (CSS)</vt:lpstr>
      <vt:lpstr>Styling (CSS)</vt:lpstr>
      <vt:lpstr>Internationalisierung</vt:lpstr>
      <vt:lpstr>Internationalisierung</vt:lpstr>
      <vt:lpstr>Zusammenfassung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981</cp:revision>
  <cp:lastPrinted>2019-01-27T23:15:14Z</cp:lastPrinted>
  <dcterms:created xsi:type="dcterms:W3CDTF">2016-03-28T15:59:53Z</dcterms:created>
  <dcterms:modified xsi:type="dcterms:W3CDTF">2022-02-01T21:32:25Z</dcterms:modified>
</cp:coreProperties>
</file>

<file path=docProps/thumbnail.jpeg>
</file>